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691813" cy="1511935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B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1" d="100"/>
          <a:sy n="41" d="100"/>
        </p:scale>
        <p:origin x="21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4B16-CF5B-4A50-9BE4-2C96D8263115}" type="datetimeFigureOut">
              <a:rPr lang="it-IT" smtClean="0"/>
              <a:t>26/07/2021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FD27-5E21-4037-AF9A-80C988ADA5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7452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4B16-CF5B-4A50-9BE4-2C96D8263115}" type="datetimeFigureOut">
              <a:rPr lang="it-IT" smtClean="0"/>
              <a:t>26/07/2021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FD27-5E21-4037-AF9A-80C988ADA5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258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4B16-CF5B-4A50-9BE4-2C96D8263115}" type="datetimeFigureOut">
              <a:rPr lang="it-IT" smtClean="0"/>
              <a:t>26/07/2021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FD27-5E21-4037-AF9A-80C988ADA5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62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4B16-CF5B-4A50-9BE4-2C96D8263115}" type="datetimeFigureOut">
              <a:rPr lang="it-IT" smtClean="0"/>
              <a:t>26/07/2021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FD27-5E21-4037-AF9A-80C988ADA5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684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4B16-CF5B-4A50-9BE4-2C96D8263115}" type="datetimeFigureOut">
              <a:rPr lang="it-IT" smtClean="0"/>
              <a:t>26/07/2021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FD27-5E21-4037-AF9A-80C988ADA5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271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4B16-CF5B-4A50-9BE4-2C96D8263115}" type="datetimeFigureOut">
              <a:rPr lang="it-IT" smtClean="0"/>
              <a:t>26/07/2021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FD27-5E21-4037-AF9A-80C988ADA5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871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4B16-CF5B-4A50-9BE4-2C96D8263115}" type="datetimeFigureOut">
              <a:rPr lang="it-IT" smtClean="0"/>
              <a:t>26/07/2021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FD27-5E21-4037-AF9A-80C988ADA5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907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4B16-CF5B-4A50-9BE4-2C96D8263115}" type="datetimeFigureOut">
              <a:rPr lang="it-IT" smtClean="0"/>
              <a:t>26/07/2021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FD27-5E21-4037-AF9A-80C988ADA5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961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4B16-CF5B-4A50-9BE4-2C96D8263115}" type="datetimeFigureOut">
              <a:rPr lang="it-IT" smtClean="0"/>
              <a:t>26/07/2021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FD27-5E21-4037-AF9A-80C988ADA5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717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4B16-CF5B-4A50-9BE4-2C96D8263115}" type="datetimeFigureOut">
              <a:rPr lang="it-IT" smtClean="0"/>
              <a:t>26/07/2021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FD27-5E21-4037-AF9A-80C988ADA5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971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24B16-CF5B-4A50-9BE4-2C96D8263115}" type="datetimeFigureOut">
              <a:rPr lang="it-IT" smtClean="0"/>
              <a:t>26/07/2021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4FD27-5E21-4037-AF9A-80C988ADA5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4488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24B16-CF5B-4A50-9BE4-2C96D8263115}" type="datetimeFigureOut">
              <a:rPr lang="it-IT" smtClean="0"/>
              <a:t>26/07/2021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4FD27-5E21-4037-AF9A-80C988ADA5E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878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matteo.busconi@unicatt.it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info@consorzioforestaleterratraiduelaghi.com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1351" y="11957817"/>
            <a:ext cx="4200784" cy="2976544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14" y="11148149"/>
            <a:ext cx="1193885" cy="196707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015" y="13366187"/>
            <a:ext cx="1178113" cy="1548972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29361" y="1788929"/>
            <a:ext cx="2570248" cy="1754326"/>
          </a:xfrm>
          <a:prstGeom prst="rect">
            <a:avLst/>
          </a:prstGeom>
          <a:noFill/>
          <a:ln w="15875">
            <a:solidFill>
              <a:srgbClr val="351D2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351D2C"/>
                </a:solidFill>
                <a:latin typeface="Bahnschrift" panose="020B0502040204020203" pitchFamily="34" charset="0"/>
              </a:rPr>
              <a:t>Mercoledì</a:t>
            </a:r>
          </a:p>
          <a:p>
            <a:pPr algn="ctr"/>
            <a:r>
              <a:rPr lang="it-IT" sz="6000" b="1" dirty="0">
                <a:solidFill>
                  <a:srgbClr val="351D2C"/>
                </a:solidFill>
                <a:latin typeface="Bahnschrift" panose="020B0502040204020203" pitchFamily="34" charset="0"/>
              </a:rPr>
              <a:t>28/07</a:t>
            </a:r>
          </a:p>
          <a:p>
            <a:pPr algn="ctr"/>
            <a:r>
              <a:rPr lang="it-IT" sz="2400" b="1" dirty="0">
                <a:solidFill>
                  <a:srgbClr val="351D2C"/>
                </a:solidFill>
                <a:latin typeface="Bahnschrift" panose="020B0502040204020203" pitchFamily="34" charset="0"/>
              </a:rPr>
              <a:t>Ore 9.00 – 18.00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29361" y="6987341"/>
            <a:ext cx="2570248" cy="2262158"/>
          </a:xfrm>
          <a:prstGeom prst="rect">
            <a:avLst/>
          </a:prstGeom>
          <a:noFill/>
          <a:ln w="15875">
            <a:solidFill>
              <a:srgbClr val="351D2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351D2C"/>
                </a:solidFill>
                <a:latin typeface="Bahnschrift" panose="020B0502040204020203" pitchFamily="34" charset="0"/>
              </a:rPr>
              <a:t>Partecipazione libera e gratuita. Per l’iscrizione contattare</a:t>
            </a:r>
          </a:p>
          <a:p>
            <a:pPr algn="ctr"/>
            <a:endParaRPr lang="it-IT" sz="900" dirty="0">
              <a:solidFill>
                <a:srgbClr val="351D2C"/>
              </a:solidFill>
              <a:latin typeface="Bahnschrift" panose="020B0502040204020203" pitchFamily="34" charset="0"/>
            </a:endParaRPr>
          </a:p>
          <a:p>
            <a:pPr algn="ctr"/>
            <a:r>
              <a:rPr lang="it-IT" sz="1600" dirty="0">
                <a:solidFill>
                  <a:srgbClr val="351D2C"/>
                </a:solidFill>
                <a:latin typeface="Bahnschrift" panose="020B0502040204020203" pitchFamily="34" charset="0"/>
                <a:hlinkClick r:id="rId6"/>
              </a:rPr>
              <a:t>info@consorzioforestaleterratraiduelaghi.com</a:t>
            </a:r>
            <a:endParaRPr lang="it-IT" sz="1600" dirty="0">
              <a:solidFill>
                <a:srgbClr val="351D2C"/>
              </a:solidFill>
              <a:latin typeface="Bahnschrift" panose="020B0502040204020203" pitchFamily="34" charset="0"/>
            </a:endParaRPr>
          </a:p>
          <a:p>
            <a:pPr algn="ctr"/>
            <a:endParaRPr lang="it-IT" sz="900" dirty="0">
              <a:latin typeface="Bahnschrift" panose="020B0502040204020203" pitchFamily="34" charset="0"/>
            </a:endParaRPr>
          </a:p>
          <a:p>
            <a:pPr algn="ctr"/>
            <a:r>
              <a:rPr lang="it-IT" dirty="0">
                <a:latin typeface="Bahnschrift" panose="020B0502040204020203" pitchFamily="34" charset="0"/>
              </a:rPr>
              <a:t>0365.745007</a:t>
            </a:r>
          </a:p>
          <a:p>
            <a:pPr algn="ctr"/>
            <a:endParaRPr lang="it-IT" sz="900" dirty="0">
              <a:latin typeface="Bahnschrift" panose="020B0502040204020203" pitchFamily="34" charset="0"/>
            </a:endParaRPr>
          </a:p>
          <a:p>
            <a:pPr algn="ctr"/>
            <a:r>
              <a:rPr lang="it-IT" sz="1600" dirty="0">
                <a:solidFill>
                  <a:srgbClr val="351D2C"/>
                </a:solidFill>
                <a:latin typeface="Bahnschrift" panose="020B0502040204020203" pitchFamily="34" charset="0"/>
              </a:rPr>
              <a:t>Fino ad esaurimento posti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329361" y="3753659"/>
            <a:ext cx="2570248" cy="2985433"/>
          </a:xfrm>
          <a:prstGeom prst="rect">
            <a:avLst/>
          </a:prstGeom>
          <a:noFill/>
          <a:ln w="15875">
            <a:solidFill>
              <a:srgbClr val="351D2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351D2C"/>
                </a:solidFill>
                <a:latin typeface="Bahnschrift" panose="020B0502040204020203" pitchFamily="34" charset="0"/>
              </a:rPr>
              <a:t>L’evento si terrà presso</a:t>
            </a:r>
            <a:r>
              <a:rPr lang="it-IT" sz="1600" dirty="0" smtClean="0">
                <a:solidFill>
                  <a:srgbClr val="351D2C"/>
                </a:solidFill>
                <a:latin typeface="Bahnschrift" panose="020B0502040204020203" pitchFamily="34" charset="0"/>
              </a:rPr>
              <a:t>:</a:t>
            </a:r>
          </a:p>
          <a:p>
            <a:pPr algn="ctr"/>
            <a:endParaRPr lang="it-IT" sz="800" dirty="0">
              <a:solidFill>
                <a:srgbClr val="351D2C"/>
              </a:solidFill>
              <a:latin typeface="Bahnschrift" panose="020B0502040204020203" pitchFamily="34" charset="0"/>
            </a:endParaRPr>
          </a:p>
          <a:p>
            <a:pPr algn="ctr"/>
            <a:r>
              <a:rPr lang="it-IT" sz="2000" b="1" dirty="0">
                <a:solidFill>
                  <a:srgbClr val="351D2C"/>
                </a:solidFill>
                <a:latin typeface="Bahnschrift" panose="020B0502040204020203" pitchFamily="34" charset="0"/>
              </a:rPr>
              <a:t>Consorzio Forestale Terra tra i due Laghi</a:t>
            </a:r>
          </a:p>
          <a:p>
            <a:pPr algn="ctr"/>
            <a:r>
              <a:rPr lang="it-IT" sz="2000" dirty="0" err="1">
                <a:solidFill>
                  <a:srgbClr val="351D2C"/>
                </a:solidFill>
                <a:latin typeface="Bahnschrift" panose="020B0502040204020203" pitchFamily="34" charset="0"/>
              </a:rPr>
              <a:t>Loc</a:t>
            </a:r>
            <a:r>
              <a:rPr lang="it-IT" sz="2000" dirty="0">
                <a:solidFill>
                  <a:srgbClr val="351D2C"/>
                </a:solidFill>
                <a:latin typeface="Bahnschrift" panose="020B0502040204020203" pitchFamily="34" charset="0"/>
              </a:rPr>
              <a:t>. </a:t>
            </a:r>
            <a:r>
              <a:rPr lang="it-IT" sz="2000" dirty="0" err="1">
                <a:solidFill>
                  <a:srgbClr val="351D2C"/>
                </a:solidFill>
                <a:latin typeface="Bahnschrift" panose="020B0502040204020203" pitchFamily="34" charset="0"/>
              </a:rPr>
              <a:t>Cluse</a:t>
            </a:r>
            <a:r>
              <a:rPr lang="it-IT" sz="2000" dirty="0">
                <a:solidFill>
                  <a:srgbClr val="351D2C"/>
                </a:solidFill>
                <a:latin typeface="Bahnschrift" panose="020B0502040204020203" pitchFamily="34" charset="0"/>
              </a:rPr>
              <a:t> – Turano di Valvestino (BS</a:t>
            </a:r>
            <a:r>
              <a:rPr lang="it-IT" sz="2000" dirty="0" smtClean="0">
                <a:solidFill>
                  <a:srgbClr val="351D2C"/>
                </a:solidFill>
                <a:latin typeface="Bahnschrift" panose="020B0502040204020203" pitchFamily="34" charset="0"/>
              </a:rPr>
              <a:t>)</a:t>
            </a:r>
          </a:p>
          <a:p>
            <a:pPr algn="ctr"/>
            <a:endParaRPr lang="it-IT" sz="800" dirty="0" smtClean="0">
              <a:solidFill>
                <a:srgbClr val="351D2C"/>
              </a:solidFill>
              <a:latin typeface="Bahnschrift" panose="020B0502040204020203" pitchFamily="34" charset="0"/>
            </a:endParaRPr>
          </a:p>
          <a:p>
            <a:pPr algn="ctr"/>
            <a:r>
              <a:rPr lang="it-IT" sz="2000" dirty="0" smtClean="0">
                <a:solidFill>
                  <a:srgbClr val="351D2C"/>
                </a:solidFill>
                <a:latin typeface="Bahnschrift" panose="020B0502040204020203" pitchFamily="34" charset="0"/>
              </a:rPr>
              <a:t>&amp;</a:t>
            </a:r>
          </a:p>
          <a:p>
            <a:pPr algn="ctr"/>
            <a:endParaRPr lang="it-IT" sz="800" dirty="0" smtClean="0">
              <a:solidFill>
                <a:srgbClr val="351D2C"/>
              </a:solidFill>
              <a:latin typeface="Bahnschrift" panose="020B0502040204020203" pitchFamily="34" charset="0"/>
            </a:endParaRPr>
          </a:p>
          <a:p>
            <a:pPr algn="ctr"/>
            <a:r>
              <a:rPr lang="it-IT" sz="2000" b="1" dirty="0" smtClean="0">
                <a:solidFill>
                  <a:srgbClr val="351D2C"/>
                </a:solidFill>
                <a:latin typeface="Bahnschrift" panose="020B0502040204020203" pitchFamily="34" charset="0"/>
              </a:rPr>
              <a:t>On line </a:t>
            </a:r>
          </a:p>
          <a:p>
            <a:pPr algn="ctr"/>
            <a:r>
              <a:rPr lang="it-IT" sz="1400" dirty="0" smtClean="0">
                <a:solidFill>
                  <a:srgbClr val="351D2C"/>
                </a:solidFill>
                <a:latin typeface="Bahnschrift" panose="020B0502040204020203" pitchFamily="34" charset="0"/>
              </a:rPr>
              <a:t>(il link verrà fornito al momento dell’iscrizione)</a:t>
            </a:r>
            <a:endParaRPr lang="it-IT" sz="2000" dirty="0">
              <a:solidFill>
                <a:srgbClr val="351D2C"/>
              </a:solidFill>
              <a:latin typeface="Bahnschrift" panose="020B0502040204020203" pitchFamily="34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82E80CE-6E60-4177-930B-76D6795FC91F}"/>
              </a:ext>
            </a:extLst>
          </p:cNvPr>
          <p:cNvSpPr txBox="1"/>
          <p:nvPr/>
        </p:nvSpPr>
        <p:spPr>
          <a:xfrm>
            <a:off x="3181351" y="1676702"/>
            <a:ext cx="72009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100" b="1" dirty="0">
                <a:solidFill>
                  <a:srgbClr val="351D2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Il valore delle filiere locali per l’identità e la resilienza dei territori lombardi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682E80CE-6E60-4177-930B-76D6795FC91F}"/>
              </a:ext>
            </a:extLst>
          </p:cNvPr>
          <p:cNvSpPr txBox="1"/>
          <p:nvPr/>
        </p:nvSpPr>
        <p:spPr>
          <a:xfrm>
            <a:off x="3181350" y="3056743"/>
            <a:ext cx="7200900" cy="7001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351D2C"/>
                </a:solidFill>
                <a:latin typeface="Bahnschrift" panose="020B0502040204020203" pitchFamily="34" charset="0"/>
              </a:rPr>
              <a:t>Programma dell’evento</a:t>
            </a:r>
          </a:p>
          <a:p>
            <a:pPr algn="ctr"/>
            <a:endParaRPr lang="it-IT" b="1" dirty="0">
              <a:solidFill>
                <a:srgbClr val="351D2C"/>
              </a:solidFill>
              <a:latin typeface="Bahnschrift" panose="020B0502040204020203" pitchFamily="34" charset="0"/>
            </a:endParaRPr>
          </a:p>
          <a:p>
            <a:pPr algn="ctr"/>
            <a:r>
              <a:rPr lang="it-IT" sz="1400" b="1" dirty="0">
                <a:solidFill>
                  <a:srgbClr val="351D2C"/>
                </a:solidFill>
                <a:latin typeface="Bahnschrift" panose="020B0502040204020203" pitchFamily="34" charset="0"/>
              </a:rPr>
              <a:t>Moderatore dell’evento, Dottore Agronomo Maria Elena </a:t>
            </a:r>
            <a:r>
              <a:rPr lang="it-IT" sz="1400" b="1" dirty="0" err="1">
                <a:solidFill>
                  <a:srgbClr val="351D2C"/>
                </a:solidFill>
                <a:latin typeface="Bahnschrift" panose="020B0502040204020203" pitchFamily="34" charset="0"/>
              </a:rPr>
              <a:t>Massarini</a:t>
            </a:r>
            <a:r>
              <a:rPr lang="it-IT" sz="1400" b="1" dirty="0">
                <a:solidFill>
                  <a:srgbClr val="351D2C"/>
                </a:solidFill>
                <a:latin typeface="Bahnschrift" panose="020B0502040204020203" pitchFamily="34" charset="0"/>
              </a:rPr>
              <a:t>, Direttore Consorzio Forestale Terra tra i due Laghi</a:t>
            </a:r>
          </a:p>
          <a:p>
            <a:pPr algn="ctr"/>
            <a:endParaRPr lang="it-IT" sz="800" b="1" dirty="0">
              <a:solidFill>
                <a:srgbClr val="351D2C"/>
              </a:solidFill>
              <a:latin typeface="Bahnschrift" panose="020B0502040204020203" pitchFamily="34" charset="0"/>
            </a:endParaRPr>
          </a:p>
          <a:p>
            <a:r>
              <a:rPr lang="it-IT" sz="1400" b="1" dirty="0">
                <a:solidFill>
                  <a:srgbClr val="351D2C"/>
                </a:solidFill>
                <a:latin typeface="Bahnschrift" panose="020B0502040204020203" pitchFamily="34" charset="0"/>
              </a:rPr>
              <a:t>9.00 – Inizio sessione</a:t>
            </a:r>
          </a:p>
          <a:p>
            <a:r>
              <a:rPr lang="it-IT" sz="1400" b="1" dirty="0">
                <a:solidFill>
                  <a:srgbClr val="351D2C"/>
                </a:solidFill>
                <a:latin typeface="Bahnschrift" panose="020B0502040204020203" pitchFamily="34" charset="0"/>
              </a:rPr>
              <a:t>9.00 – Davide Pace</a:t>
            </a:r>
            <a:r>
              <a:rPr lang="it-IT" sz="1400" dirty="0">
                <a:solidFill>
                  <a:srgbClr val="351D2C"/>
                </a:solidFill>
                <a:latin typeface="Bahnschrift" panose="020B0502040204020203" pitchFamily="34" charset="0"/>
              </a:rPr>
              <a:t>, sindaco Valvestino e presidente Consorzio Terra tra i due Laghi </a:t>
            </a:r>
            <a:r>
              <a:rPr lang="it-IT" sz="1400" b="1" dirty="0">
                <a:solidFill>
                  <a:srgbClr val="351D2C"/>
                </a:solidFill>
                <a:latin typeface="Bahnschrift" panose="020B0502040204020203" pitchFamily="34" charset="0"/>
              </a:rPr>
              <a:t>–</a:t>
            </a:r>
            <a:r>
              <a:rPr lang="it-IT" sz="1400" dirty="0">
                <a:solidFill>
                  <a:srgbClr val="351D2C"/>
                </a:solidFill>
                <a:latin typeface="Bahnschrift" panose="020B0502040204020203" pitchFamily="34" charset="0"/>
              </a:rPr>
              <a:t> </a:t>
            </a:r>
            <a:r>
              <a:rPr lang="it-IT" sz="1400" i="1" dirty="0">
                <a:solidFill>
                  <a:srgbClr val="351D2C"/>
                </a:solidFill>
                <a:latin typeface="Bahnschrift" panose="020B0502040204020203" pitchFamily="34" charset="0"/>
              </a:rPr>
              <a:t>Introduzione e Saluti</a:t>
            </a:r>
            <a:r>
              <a:rPr lang="it-IT" sz="1400" dirty="0">
                <a:solidFill>
                  <a:srgbClr val="351D2C"/>
                </a:solidFill>
                <a:latin typeface="Bahnschrift" panose="020B0502040204020203" pitchFamily="34" charset="0"/>
              </a:rPr>
              <a:t> </a:t>
            </a:r>
            <a:endParaRPr lang="it-IT" sz="1400" i="1" dirty="0">
              <a:solidFill>
                <a:srgbClr val="351D2C"/>
              </a:solidFill>
              <a:latin typeface="Bahnschrift" panose="020B0502040204020203" pitchFamily="34" charset="0"/>
            </a:endParaRPr>
          </a:p>
          <a:p>
            <a:r>
              <a:rPr lang="it-IT" sz="1400" b="1" dirty="0">
                <a:solidFill>
                  <a:srgbClr val="351D2C"/>
                </a:solidFill>
                <a:latin typeface="Bahnschrift" panose="020B0502040204020203" pitchFamily="34" charset="0"/>
              </a:rPr>
              <a:t>9.10 – Prof. Matteo </a:t>
            </a:r>
            <a:r>
              <a:rPr lang="it-IT" sz="1400" b="1" dirty="0" err="1">
                <a:solidFill>
                  <a:srgbClr val="351D2C"/>
                </a:solidFill>
                <a:latin typeface="Bahnschrift" panose="020B0502040204020203" pitchFamily="34" charset="0"/>
              </a:rPr>
              <a:t>Busconi</a:t>
            </a:r>
            <a:r>
              <a:rPr lang="it-IT" sz="1400" dirty="0">
                <a:solidFill>
                  <a:srgbClr val="351D2C"/>
                </a:solidFill>
                <a:latin typeface="Bahnschrift" panose="020B0502040204020203" pitchFamily="34" charset="0"/>
              </a:rPr>
              <a:t>, Università Cattolica del Sacro Cuore </a:t>
            </a:r>
            <a:r>
              <a:rPr lang="it-IT" sz="1400" b="1" dirty="0">
                <a:solidFill>
                  <a:srgbClr val="351D2C"/>
                </a:solidFill>
                <a:latin typeface="Bahnschrift" panose="020B0502040204020203" pitchFamily="34" charset="0"/>
              </a:rPr>
              <a:t>–</a:t>
            </a:r>
            <a:r>
              <a:rPr lang="it-IT" sz="1400" dirty="0">
                <a:solidFill>
                  <a:srgbClr val="351D2C"/>
                </a:solidFill>
                <a:latin typeface="Bahnschrift" panose="020B0502040204020203" pitchFamily="34" charset="0"/>
              </a:rPr>
              <a:t> </a:t>
            </a:r>
            <a:r>
              <a:rPr lang="it-IT" sz="1400" i="1" dirty="0">
                <a:solidFill>
                  <a:srgbClr val="351D2C"/>
                </a:solidFill>
                <a:latin typeface="Bahnschrift" panose="020B0502040204020203" pitchFamily="34" charset="0"/>
              </a:rPr>
              <a:t>Il progetto VALVESTINO</a:t>
            </a:r>
          </a:p>
          <a:p>
            <a:r>
              <a:rPr lang="it-IT" sz="1400" b="1" dirty="0">
                <a:solidFill>
                  <a:srgbClr val="351D2C"/>
                </a:solidFill>
                <a:latin typeface="Bahnschrift" panose="020B0502040204020203" pitchFamily="34" charset="0"/>
              </a:rPr>
              <a:t>9.30 – Dott. Stefano </a:t>
            </a:r>
            <a:r>
              <a:rPr lang="it-IT" sz="1400" b="1" dirty="0" err="1">
                <a:solidFill>
                  <a:srgbClr val="351D2C"/>
                </a:solidFill>
                <a:latin typeface="Bahnschrift" panose="020B0502040204020203" pitchFamily="34" charset="0"/>
              </a:rPr>
              <a:t>Armiraglio</a:t>
            </a:r>
            <a:r>
              <a:rPr lang="it-IT" sz="1400" dirty="0">
                <a:solidFill>
                  <a:srgbClr val="351D2C"/>
                </a:solidFill>
                <a:latin typeface="Bahnschrift" panose="020B0502040204020203" pitchFamily="34" charset="0"/>
              </a:rPr>
              <a:t>, Conservatore del Museo del Parco Alto Garda Bresciano e Museo Scienze Naturali di Brescia </a:t>
            </a:r>
            <a:r>
              <a:rPr lang="it-IT" sz="1400" b="1" dirty="0">
                <a:solidFill>
                  <a:srgbClr val="351D2C"/>
                </a:solidFill>
                <a:latin typeface="Bahnschrift" panose="020B0502040204020203" pitchFamily="34" charset="0"/>
              </a:rPr>
              <a:t>–</a:t>
            </a:r>
            <a:r>
              <a:rPr lang="it-IT" sz="1400" dirty="0">
                <a:solidFill>
                  <a:srgbClr val="351D2C"/>
                </a:solidFill>
                <a:latin typeface="Bahnschrift" panose="020B0502040204020203" pitchFamily="34" charset="0"/>
              </a:rPr>
              <a:t> </a:t>
            </a:r>
            <a:r>
              <a:rPr lang="it-IT" sz="1400" i="1" dirty="0">
                <a:solidFill>
                  <a:srgbClr val="351D2C"/>
                </a:solidFill>
                <a:latin typeface="Bahnschrift" panose="020B0502040204020203" pitchFamily="34" charset="0"/>
              </a:rPr>
              <a:t>Conoscere il territorio per promuovere le filiere locali</a:t>
            </a:r>
          </a:p>
          <a:p>
            <a:r>
              <a:rPr lang="it-IT" sz="1400" b="1" dirty="0">
                <a:solidFill>
                  <a:srgbClr val="351D2C"/>
                </a:solidFill>
                <a:latin typeface="Bahnschrift" panose="020B0502040204020203" pitchFamily="34" charset="0"/>
              </a:rPr>
              <a:t>10.00 – Prof. Annibale Salsa, </a:t>
            </a:r>
            <a:r>
              <a:rPr lang="it-IT" sz="1400" dirty="0">
                <a:solidFill>
                  <a:srgbClr val="351D2C"/>
                </a:solidFill>
                <a:latin typeface="Bahnschrift" panose="020B0502040204020203" pitchFamily="34" charset="0"/>
              </a:rPr>
              <a:t>Scuola per il Governo del Territorio e del Paesaggio di Trento </a:t>
            </a:r>
            <a:r>
              <a:rPr lang="it-IT" sz="1400" b="1" dirty="0">
                <a:solidFill>
                  <a:srgbClr val="351D2C"/>
                </a:solidFill>
                <a:latin typeface="Bahnschrift" panose="020B0502040204020203" pitchFamily="34" charset="0"/>
              </a:rPr>
              <a:t>–</a:t>
            </a:r>
            <a:r>
              <a:rPr lang="it-IT" sz="1400" dirty="0">
                <a:solidFill>
                  <a:srgbClr val="351D2C"/>
                </a:solidFill>
                <a:latin typeface="Bahnschrift" panose="020B0502040204020203" pitchFamily="34" charset="0"/>
              </a:rPr>
              <a:t> </a:t>
            </a:r>
            <a:r>
              <a:rPr lang="it-IT" sz="1400" i="1" dirty="0" err="1">
                <a:solidFill>
                  <a:srgbClr val="351D2C"/>
                </a:solidFill>
                <a:latin typeface="Bahnschrift" panose="020B0502040204020203" pitchFamily="34" charset="0"/>
              </a:rPr>
              <a:t>Agrobiodiversità</a:t>
            </a:r>
            <a:r>
              <a:rPr lang="it-IT" sz="1400" i="1" dirty="0">
                <a:solidFill>
                  <a:srgbClr val="351D2C"/>
                </a:solidFill>
                <a:latin typeface="Bahnschrift" panose="020B0502040204020203" pitchFamily="34" charset="0"/>
              </a:rPr>
              <a:t> e paesaggio delle aree marginali</a:t>
            </a:r>
          </a:p>
          <a:p>
            <a:r>
              <a:rPr lang="it-IT" sz="1400" b="1" dirty="0">
                <a:solidFill>
                  <a:srgbClr val="351D2C"/>
                </a:solidFill>
                <a:latin typeface="Bahnschrift" panose="020B0502040204020203" pitchFamily="34" charset="0"/>
              </a:rPr>
              <a:t>10.50 – Pausa</a:t>
            </a:r>
            <a:endParaRPr lang="it-IT" sz="1400" b="1" i="1" dirty="0">
              <a:solidFill>
                <a:srgbClr val="351D2C"/>
              </a:solidFill>
              <a:latin typeface="Bahnschrift" panose="020B0502040204020203" pitchFamily="34" charset="0"/>
            </a:endParaRPr>
          </a:p>
          <a:p>
            <a:r>
              <a:rPr lang="it-IT" sz="1400" b="1" dirty="0">
                <a:solidFill>
                  <a:srgbClr val="351D2C"/>
                </a:solidFill>
                <a:latin typeface="Bahnschrift" panose="020B0502040204020203" pitchFamily="34" charset="0"/>
              </a:rPr>
              <a:t>11.00 – Prof. Graziano Rossi</a:t>
            </a:r>
            <a:r>
              <a:rPr lang="it-IT" sz="1400" dirty="0">
                <a:solidFill>
                  <a:srgbClr val="351D2C"/>
                </a:solidFill>
                <a:latin typeface="Bahnschrift" panose="020B0502040204020203" pitchFamily="34" charset="0"/>
              </a:rPr>
              <a:t>, Università degli Studi di Pavia </a:t>
            </a:r>
            <a:r>
              <a:rPr lang="it-IT" sz="1400" b="1" dirty="0">
                <a:solidFill>
                  <a:srgbClr val="351D2C"/>
                </a:solidFill>
                <a:latin typeface="Bahnschrift" panose="020B0502040204020203" pitchFamily="34" charset="0"/>
              </a:rPr>
              <a:t>–</a:t>
            </a:r>
            <a:r>
              <a:rPr lang="it-IT" sz="1400" dirty="0">
                <a:solidFill>
                  <a:srgbClr val="351D2C"/>
                </a:solidFill>
                <a:latin typeface="Bahnschrift" panose="020B0502040204020203" pitchFamily="34" charset="0"/>
              </a:rPr>
              <a:t> </a:t>
            </a:r>
            <a:r>
              <a:rPr lang="it-IT" sz="1400" i="1" dirty="0">
                <a:solidFill>
                  <a:srgbClr val="351D2C"/>
                </a:solidFill>
                <a:latin typeface="Bahnschrift" panose="020B0502040204020203" pitchFamily="34" charset="0"/>
              </a:rPr>
              <a:t>Le filiere locali lombarde</a:t>
            </a:r>
          </a:p>
          <a:p>
            <a:r>
              <a:rPr lang="it-IT" sz="1400" b="1" dirty="0">
                <a:solidFill>
                  <a:srgbClr val="351D2C"/>
                </a:solidFill>
                <a:latin typeface="Bahnschrift" panose="020B0502040204020203" pitchFamily="34" charset="0"/>
              </a:rPr>
              <a:t>11.30 – Dott.ssa Laura </a:t>
            </a:r>
            <a:r>
              <a:rPr lang="it-IT" sz="1400" b="1" dirty="0" err="1">
                <a:solidFill>
                  <a:srgbClr val="351D2C"/>
                </a:solidFill>
                <a:latin typeface="Bahnschrift" panose="020B0502040204020203" pitchFamily="34" charset="0"/>
              </a:rPr>
              <a:t>Donin</a:t>
            </a:r>
            <a:r>
              <a:rPr lang="it-IT" sz="1400" dirty="0">
                <a:solidFill>
                  <a:srgbClr val="351D2C"/>
                </a:solidFill>
                <a:latin typeface="Bahnschrift" panose="020B0502040204020203" pitchFamily="34" charset="0"/>
              </a:rPr>
              <a:t>, Comunità Montana della Valchiavenna </a:t>
            </a:r>
            <a:r>
              <a:rPr lang="it-IT" sz="1400" b="1" dirty="0">
                <a:solidFill>
                  <a:srgbClr val="351D2C"/>
                </a:solidFill>
                <a:latin typeface="Bahnschrift" panose="020B0502040204020203" pitchFamily="34" charset="0"/>
              </a:rPr>
              <a:t>–</a:t>
            </a:r>
            <a:r>
              <a:rPr lang="it-IT" sz="1400" dirty="0">
                <a:solidFill>
                  <a:srgbClr val="351D2C"/>
                </a:solidFill>
                <a:latin typeface="Bahnschrift" panose="020B0502040204020203" pitchFamily="34" charset="0"/>
              </a:rPr>
              <a:t> </a:t>
            </a:r>
            <a:r>
              <a:rPr lang="it-IT" sz="1400" i="1" dirty="0">
                <a:solidFill>
                  <a:srgbClr val="351D2C"/>
                </a:solidFill>
                <a:latin typeface="Bahnschrift" panose="020B0502040204020203" pitchFamily="34" charset="0"/>
              </a:rPr>
              <a:t>Il Mais Rostrato della Valchiavenna</a:t>
            </a:r>
          </a:p>
          <a:p>
            <a:r>
              <a:rPr lang="it-IT" sz="1400" b="1" dirty="0">
                <a:solidFill>
                  <a:srgbClr val="351D2C"/>
                </a:solidFill>
                <a:latin typeface="Bahnschrift" panose="020B0502040204020203" pitchFamily="34" charset="0"/>
              </a:rPr>
              <a:t>11.50 – Dott.ssa Virginia </a:t>
            </a:r>
            <a:r>
              <a:rPr lang="it-IT" sz="1400" b="1" dirty="0" err="1">
                <a:solidFill>
                  <a:srgbClr val="351D2C"/>
                </a:solidFill>
                <a:latin typeface="Bahnschrift" panose="020B0502040204020203" pitchFamily="34" charset="0"/>
              </a:rPr>
              <a:t>Ughini</a:t>
            </a:r>
            <a:r>
              <a:rPr lang="it-IT" sz="1400" dirty="0">
                <a:solidFill>
                  <a:srgbClr val="351D2C"/>
                </a:solidFill>
                <a:latin typeface="Bahnschrift" panose="020B0502040204020203" pitchFamily="34" charset="0"/>
              </a:rPr>
              <a:t>, Università Cattolica del Sacro Cuore </a:t>
            </a:r>
            <a:r>
              <a:rPr lang="it-IT" sz="1400" b="1" dirty="0">
                <a:solidFill>
                  <a:srgbClr val="351D2C"/>
                </a:solidFill>
                <a:latin typeface="Bahnschrift" panose="020B0502040204020203" pitchFamily="34" charset="0"/>
              </a:rPr>
              <a:t>–</a:t>
            </a:r>
            <a:r>
              <a:rPr lang="it-IT" sz="1400" dirty="0">
                <a:solidFill>
                  <a:srgbClr val="351D2C"/>
                </a:solidFill>
                <a:latin typeface="Bahnschrift" panose="020B0502040204020203" pitchFamily="34" charset="0"/>
              </a:rPr>
              <a:t> </a:t>
            </a:r>
            <a:r>
              <a:rPr lang="it-IT" sz="1400" i="1" dirty="0">
                <a:solidFill>
                  <a:srgbClr val="351D2C"/>
                </a:solidFill>
                <a:latin typeface="Bahnschrift" panose="020B0502040204020203" pitchFamily="34" charset="0"/>
              </a:rPr>
              <a:t>La Pomella Genovese</a:t>
            </a:r>
          </a:p>
          <a:p>
            <a:r>
              <a:rPr lang="it-IT" sz="1400" b="1" dirty="0">
                <a:solidFill>
                  <a:srgbClr val="351D2C"/>
                </a:solidFill>
                <a:latin typeface="Bahnschrift" panose="020B0502040204020203" pitchFamily="34" charset="0"/>
              </a:rPr>
              <a:t>12.10 – Dott.ssa Sara Zambianchi</a:t>
            </a:r>
            <a:r>
              <a:rPr lang="it-IT" sz="1400" dirty="0">
                <a:solidFill>
                  <a:srgbClr val="351D2C"/>
                </a:solidFill>
                <a:latin typeface="Bahnschrift" panose="020B0502040204020203" pitchFamily="34" charset="0"/>
              </a:rPr>
              <a:t>, Città del Vino – </a:t>
            </a:r>
            <a:r>
              <a:rPr lang="it-IT" sz="1400" i="1" dirty="0">
                <a:solidFill>
                  <a:srgbClr val="351D2C"/>
                </a:solidFill>
                <a:latin typeface="Bahnschrift" panose="020B0502040204020203" pitchFamily="34" charset="0"/>
              </a:rPr>
              <a:t>Il Buttafuoco dell’Oltrepò Pavese</a:t>
            </a:r>
          </a:p>
          <a:p>
            <a:r>
              <a:rPr lang="it-IT" sz="1400" b="1" dirty="0">
                <a:solidFill>
                  <a:srgbClr val="351D2C"/>
                </a:solidFill>
                <a:latin typeface="Bahnschrift" panose="020B0502040204020203" pitchFamily="34" charset="0"/>
              </a:rPr>
              <a:t>12.30 – Dibattito finale </a:t>
            </a:r>
            <a:r>
              <a:rPr lang="it-IT" sz="1400" dirty="0">
                <a:solidFill>
                  <a:srgbClr val="351D2C"/>
                </a:solidFill>
                <a:latin typeface="Bahnschrift" panose="020B0502040204020203" pitchFamily="34" charset="0"/>
              </a:rPr>
              <a:t>con domande del pubblico</a:t>
            </a:r>
            <a:endParaRPr lang="it-IT" sz="1400" i="1" dirty="0">
              <a:solidFill>
                <a:srgbClr val="351D2C"/>
              </a:solidFill>
              <a:latin typeface="Bahnschrift" panose="020B0502040204020203" pitchFamily="34" charset="0"/>
            </a:endParaRPr>
          </a:p>
          <a:p>
            <a:r>
              <a:rPr lang="it-IT" sz="1400" b="1" dirty="0">
                <a:solidFill>
                  <a:srgbClr val="351D2C"/>
                </a:solidFill>
                <a:latin typeface="Bahnschrift" panose="020B0502040204020203" pitchFamily="34" charset="0"/>
              </a:rPr>
              <a:t>13.00 – Chiusura Evento</a:t>
            </a:r>
            <a:endParaRPr lang="it-IT" sz="1400" i="1" dirty="0">
              <a:solidFill>
                <a:srgbClr val="351D2C"/>
              </a:solidFill>
              <a:latin typeface="Bahnschrift" panose="020B0502040204020203" pitchFamily="34" charset="0"/>
            </a:endParaRPr>
          </a:p>
          <a:p>
            <a:endParaRPr lang="it-IT" sz="1400" i="1" dirty="0">
              <a:solidFill>
                <a:srgbClr val="351D2C"/>
              </a:solidFill>
              <a:latin typeface="Bahnschrift" panose="020B0502040204020203" pitchFamily="34" charset="0"/>
            </a:endParaRPr>
          </a:p>
          <a:p>
            <a:pPr algn="ctr"/>
            <a:r>
              <a:rPr lang="it-IT" sz="1400" b="1" dirty="0">
                <a:solidFill>
                  <a:srgbClr val="351D2C"/>
                </a:solidFill>
                <a:latin typeface="Bahnschrift" panose="020B0502040204020203" pitchFamily="34" charset="0"/>
              </a:rPr>
              <a:t>Nel pomeriggio, a partire dalle ore 14.00, verranno effettuate visite aziendali con eventi dimostrativi presso gli orti delle aziende agricole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-IT" sz="1400" b="1" dirty="0">
                <a:solidFill>
                  <a:srgbClr val="351D2C"/>
                </a:solidFill>
                <a:effectLst/>
                <a:latin typeface="Bahnschrift" panose="020B0502040204020203" pitchFamily="34" charset="0"/>
              </a:rPr>
              <a:t>Azienda Agricola “Il Fienile” di Omar Venturini- Magasa (</a:t>
            </a:r>
            <a:r>
              <a:rPr lang="it-IT" sz="1400" b="1" dirty="0" err="1">
                <a:solidFill>
                  <a:srgbClr val="351D2C"/>
                </a:solidFill>
                <a:effectLst/>
                <a:latin typeface="Bahnschrift" panose="020B0502040204020203" pitchFamily="34" charset="0"/>
              </a:rPr>
              <a:t>Bs</a:t>
            </a:r>
            <a:r>
              <a:rPr lang="it-IT" sz="1400" b="1" dirty="0">
                <a:solidFill>
                  <a:srgbClr val="351D2C"/>
                </a:solidFill>
                <a:effectLst/>
                <a:latin typeface="Bahnschrift" panose="020B0502040204020203" pitchFamily="34" charset="0"/>
              </a:rPr>
              <a:t>)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-IT" sz="1400" b="1" dirty="0">
                <a:solidFill>
                  <a:srgbClr val="351D2C"/>
                </a:solidFill>
                <a:effectLst/>
                <a:latin typeface="Bahnschrift" panose="020B0502040204020203" pitchFamily="34" charset="0"/>
              </a:rPr>
              <a:t>Consorzio Forestale Terra tra i due Laghi Massimo Marzani – </a:t>
            </a:r>
            <a:r>
              <a:rPr lang="it-IT" sz="1400" b="1" dirty="0" err="1">
                <a:solidFill>
                  <a:srgbClr val="351D2C"/>
                </a:solidFill>
                <a:effectLst/>
                <a:latin typeface="Bahnschrift" panose="020B0502040204020203" pitchFamily="34" charset="0"/>
              </a:rPr>
              <a:t>Loc</a:t>
            </a:r>
            <a:r>
              <a:rPr lang="it-IT" sz="1400" b="1" dirty="0">
                <a:solidFill>
                  <a:srgbClr val="351D2C"/>
                </a:solidFill>
                <a:effectLst/>
                <a:latin typeface="Bahnschrift" panose="020B0502040204020203" pitchFamily="34" charset="0"/>
              </a:rPr>
              <a:t>. Bersaglio – Valvestino (</a:t>
            </a:r>
            <a:r>
              <a:rPr lang="it-IT" sz="1400" b="1" dirty="0" err="1">
                <a:solidFill>
                  <a:srgbClr val="351D2C"/>
                </a:solidFill>
                <a:effectLst/>
                <a:latin typeface="Bahnschrift" panose="020B0502040204020203" pitchFamily="34" charset="0"/>
              </a:rPr>
              <a:t>Bs</a:t>
            </a:r>
            <a:r>
              <a:rPr lang="it-IT" sz="1400" b="1" dirty="0">
                <a:solidFill>
                  <a:srgbClr val="351D2C"/>
                </a:solidFill>
                <a:effectLst/>
                <a:latin typeface="Bahnschrift" panose="020B0502040204020203" pitchFamily="34" charset="0"/>
              </a:rPr>
              <a:t>)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it-IT" sz="1400" b="1" dirty="0">
                <a:solidFill>
                  <a:srgbClr val="351D2C"/>
                </a:solidFill>
                <a:effectLst/>
                <a:latin typeface="Bahnschrift" panose="020B0502040204020203" pitchFamily="34" charset="0"/>
              </a:rPr>
              <a:t>Azienda Agricola Luca Pace Persone di Valvestino (</a:t>
            </a:r>
            <a:r>
              <a:rPr lang="it-IT" sz="1400" b="1" dirty="0" err="1">
                <a:solidFill>
                  <a:srgbClr val="351D2C"/>
                </a:solidFill>
                <a:effectLst/>
                <a:latin typeface="Bahnschrift" panose="020B0502040204020203" pitchFamily="34" charset="0"/>
              </a:rPr>
              <a:t>Bs</a:t>
            </a:r>
            <a:r>
              <a:rPr lang="it-IT" sz="1400" b="1" dirty="0">
                <a:solidFill>
                  <a:srgbClr val="351D2C"/>
                </a:solidFill>
                <a:effectLst/>
                <a:latin typeface="Bahnschrift" panose="020B0502040204020203" pitchFamily="34" charset="0"/>
              </a:rPr>
              <a:t>)</a:t>
            </a:r>
          </a:p>
          <a:p>
            <a:pPr algn="ctr"/>
            <a:endParaRPr lang="it-IT" sz="1100" b="1" dirty="0">
              <a:solidFill>
                <a:srgbClr val="351D2C"/>
              </a:solidFill>
              <a:latin typeface="Bahnschrift" panose="020B0502040204020203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682E80CE-6E60-4177-930B-76D6795FC91F}"/>
              </a:ext>
            </a:extLst>
          </p:cNvPr>
          <p:cNvSpPr txBox="1"/>
          <p:nvPr/>
        </p:nvSpPr>
        <p:spPr>
          <a:xfrm>
            <a:off x="3181350" y="10230107"/>
            <a:ext cx="72008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>
                <a:solidFill>
                  <a:srgbClr val="351D2C"/>
                </a:solidFill>
                <a:latin typeface="Bahnschrift" panose="020B0502040204020203" pitchFamily="34" charset="0"/>
              </a:rPr>
              <a:t>Iniziativa realizzata nell'ambito del progetto </a:t>
            </a:r>
            <a:r>
              <a:rPr lang="it-IT" sz="1200" b="1" dirty="0">
                <a:solidFill>
                  <a:srgbClr val="351D2C"/>
                </a:solidFill>
                <a:latin typeface="Bahnschrift" panose="020B0502040204020203" pitchFamily="34" charset="0"/>
              </a:rPr>
              <a:t>“Buone pratiche per la coltivazione e valorizzazione del fagiolo della Valvestino (</a:t>
            </a:r>
            <a:r>
              <a:rPr lang="it-IT" sz="1200" b="1" i="1" dirty="0" err="1">
                <a:solidFill>
                  <a:srgbClr val="351D2C"/>
                </a:solidFill>
                <a:latin typeface="Bahnschrift" panose="020B0502040204020203" pitchFamily="34" charset="0"/>
              </a:rPr>
              <a:t>Phaseolus</a:t>
            </a:r>
            <a:r>
              <a:rPr lang="it-IT" sz="1200" b="1" i="1" dirty="0">
                <a:solidFill>
                  <a:srgbClr val="351D2C"/>
                </a:solidFill>
                <a:latin typeface="Bahnschrift" panose="020B0502040204020203" pitchFamily="34" charset="0"/>
              </a:rPr>
              <a:t> </a:t>
            </a:r>
            <a:r>
              <a:rPr lang="it-IT" sz="1200" b="1" i="1" dirty="0" err="1">
                <a:solidFill>
                  <a:srgbClr val="351D2C"/>
                </a:solidFill>
                <a:latin typeface="Bahnschrift" panose="020B0502040204020203" pitchFamily="34" charset="0"/>
              </a:rPr>
              <a:t>coccineus</a:t>
            </a:r>
            <a:r>
              <a:rPr lang="it-IT" sz="1200" b="1" dirty="0">
                <a:solidFill>
                  <a:srgbClr val="351D2C"/>
                </a:solidFill>
                <a:latin typeface="Bahnschrift" panose="020B0502040204020203" pitchFamily="34" charset="0"/>
              </a:rPr>
              <a:t> L.) - VALVESTINO“ </a:t>
            </a:r>
            <a:r>
              <a:rPr lang="it-IT" sz="1200" dirty="0">
                <a:solidFill>
                  <a:srgbClr val="351D2C"/>
                </a:solidFill>
                <a:latin typeface="Bahnschrift" panose="020B0502040204020203" pitchFamily="34" charset="0"/>
              </a:rPr>
              <a:t>cofinanziato dall'operazione 1.2.01 "Progetti dimostrativi e azioni di informazione" del Programma di Sviluppo Rurale 2014-2020 della Regione Lombardia. </a:t>
            </a:r>
          </a:p>
          <a:p>
            <a:pPr algn="ctr"/>
            <a:r>
              <a:rPr lang="it-IT" sz="1200" dirty="0">
                <a:solidFill>
                  <a:srgbClr val="351D2C"/>
                </a:solidFill>
                <a:latin typeface="Bahnschrift" panose="020B0502040204020203" pitchFamily="34" charset="0"/>
              </a:rPr>
              <a:t>Progetto realizzato da Università Cattolica del Sacro Cuore - UCSC (sede di Piacenza) e Consorzio Forestale Terre tra i due Laghi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BA68137C-447C-4AF5-B256-C41028C93A99}"/>
              </a:ext>
            </a:extLst>
          </p:cNvPr>
          <p:cNvCxnSpPr/>
          <p:nvPr/>
        </p:nvCxnSpPr>
        <p:spPr>
          <a:xfrm>
            <a:off x="3653953" y="9969182"/>
            <a:ext cx="6411411" cy="0"/>
          </a:xfrm>
          <a:prstGeom prst="line">
            <a:avLst/>
          </a:prstGeom>
          <a:ln w="19050">
            <a:solidFill>
              <a:srgbClr val="D6B6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883899D0-AF59-4FB1-A3E5-D64A1177FC58}"/>
              </a:ext>
            </a:extLst>
          </p:cNvPr>
          <p:cNvCxnSpPr/>
          <p:nvPr/>
        </p:nvCxnSpPr>
        <p:spPr>
          <a:xfrm>
            <a:off x="3653954" y="11694126"/>
            <a:ext cx="6411411" cy="0"/>
          </a:xfrm>
          <a:prstGeom prst="line">
            <a:avLst/>
          </a:prstGeom>
          <a:ln w="19050">
            <a:solidFill>
              <a:srgbClr val="D6B6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Immagine 1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611" y="12168654"/>
            <a:ext cx="2570248" cy="1422781"/>
          </a:xfrm>
          <a:prstGeom prst="rect">
            <a:avLst/>
          </a:prstGeom>
        </p:spPr>
      </p:pic>
      <p:sp>
        <p:nvSpPr>
          <p:cNvPr id="17" name="CasellaDiTesto 16"/>
          <p:cNvSpPr txBox="1"/>
          <p:nvPr/>
        </p:nvSpPr>
        <p:spPr>
          <a:xfrm>
            <a:off x="7663611" y="13855126"/>
            <a:ext cx="2718638" cy="830997"/>
          </a:xfrm>
          <a:prstGeom prst="rect">
            <a:avLst/>
          </a:prstGeom>
          <a:noFill/>
          <a:ln w="15875">
            <a:solidFill>
              <a:srgbClr val="351D2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 smtClean="0">
                <a:solidFill>
                  <a:srgbClr val="351D2C"/>
                </a:solidFill>
                <a:latin typeface="Bahnschrift" panose="020B0502040204020203" pitchFamily="34" charset="0"/>
              </a:rPr>
              <a:t>L'evento è accreditato per 0,5 CFP, ai sensi del Regolamento CONAF n .3/13</a:t>
            </a:r>
            <a:endParaRPr lang="it-IT" sz="1600" dirty="0">
              <a:solidFill>
                <a:srgbClr val="351D2C"/>
              </a:solidFill>
              <a:latin typeface="Bahnschrift" panose="020B0502040204020203" pitchFamily="34" charset="0"/>
            </a:endParaRPr>
          </a:p>
        </p:txBody>
      </p:sp>
      <p:sp>
        <p:nvSpPr>
          <p:cNvPr id="26" name="CasellaDiTesto 25"/>
          <p:cNvSpPr txBox="1"/>
          <p:nvPr/>
        </p:nvSpPr>
        <p:spPr>
          <a:xfrm>
            <a:off x="329361" y="9497748"/>
            <a:ext cx="2570248" cy="1323439"/>
          </a:xfrm>
          <a:prstGeom prst="rect">
            <a:avLst/>
          </a:prstGeom>
          <a:noFill/>
          <a:ln w="15875">
            <a:solidFill>
              <a:srgbClr val="351D2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rgbClr val="351D2C"/>
                </a:solidFill>
                <a:latin typeface="Bahnschrift" panose="020B0502040204020203" pitchFamily="34" charset="0"/>
              </a:rPr>
              <a:t>Per informazioni</a:t>
            </a:r>
            <a:r>
              <a:rPr lang="it-IT" sz="1600" dirty="0" smtClean="0">
                <a:solidFill>
                  <a:srgbClr val="351D2C"/>
                </a:solidFill>
                <a:latin typeface="Bahnschrift" panose="020B0502040204020203" pitchFamily="34" charset="0"/>
              </a:rPr>
              <a:t>:</a:t>
            </a:r>
          </a:p>
          <a:p>
            <a:pPr algn="ctr"/>
            <a:endParaRPr lang="it-IT" sz="800" dirty="0">
              <a:solidFill>
                <a:srgbClr val="351D2C"/>
              </a:solidFill>
              <a:latin typeface="Bahnschrift" panose="020B0502040204020203" pitchFamily="34" charset="0"/>
            </a:endParaRPr>
          </a:p>
          <a:p>
            <a:pPr algn="ctr"/>
            <a:r>
              <a:rPr lang="it-IT" sz="1600" dirty="0" smtClean="0">
                <a:solidFill>
                  <a:srgbClr val="351D2C"/>
                </a:solidFill>
                <a:latin typeface="Bahnschrift" panose="020B0502040204020203" pitchFamily="34" charset="0"/>
                <a:hlinkClick r:id="rId6"/>
              </a:rPr>
              <a:t>info@consorzioforestaleterratraiduelaghi.com</a:t>
            </a:r>
            <a:endParaRPr lang="it-IT" sz="1600" dirty="0" smtClean="0">
              <a:solidFill>
                <a:srgbClr val="351D2C"/>
              </a:solidFill>
              <a:latin typeface="Bahnschrift" panose="020B0502040204020203" pitchFamily="34" charset="0"/>
            </a:endParaRPr>
          </a:p>
          <a:p>
            <a:pPr algn="ctr"/>
            <a:endParaRPr lang="it-IT" sz="800" dirty="0">
              <a:solidFill>
                <a:srgbClr val="351D2C"/>
              </a:solidFill>
              <a:latin typeface="Bahnschrift" panose="020B0502040204020203" pitchFamily="34" charset="0"/>
            </a:endParaRPr>
          </a:p>
          <a:p>
            <a:pPr algn="ctr"/>
            <a:r>
              <a:rPr lang="it-IT" sz="1600" dirty="0">
                <a:solidFill>
                  <a:srgbClr val="351D2C"/>
                </a:solidFill>
                <a:latin typeface="Bahnschrift" panose="020B0502040204020203" pitchFamily="34" charset="0"/>
                <a:hlinkClick r:id="rId8"/>
              </a:rPr>
              <a:t>matteo.busconi@unicatt.it</a:t>
            </a:r>
            <a:r>
              <a:rPr lang="it-IT" sz="1600" dirty="0">
                <a:solidFill>
                  <a:srgbClr val="351D2C"/>
                </a:solidFill>
                <a:latin typeface="Bahnschrift" panose="020B0502040204020203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1171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409</Words>
  <Application>Microsoft Office PowerPoint</Application>
  <PresentationFormat>Personalizzato</PresentationFormat>
  <Paragraphs>49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Istituto di Genetica Vegetale - Piacenza</dc:creator>
  <cp:lastModifiedBy>Bricchi Cristina</cp:lastModifiedBy>
  <cp:revision>6</cp:revision>
  <cp:lastPrinted>2021-07-26T06:54:52Z</cp:lastPrinted>
  <dcterms:created xsi:type="dcterms:W3CDTF">2021-07-06T11:40:38Z</dcterms:created>
  <dcterms:modified xsi:type="dcterms:W3CDTF">2021-07-26T06:55:05Z</dcterms:modified>
</cp:coreProperties>
</file>